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81" r:id="rId4"/>
    <p:sldId id="257" r:id="rId5"/>
    <p:sldId id="258" r:id="rId6"/>
    <p:sldId id="271" r:id="rId7"/>
    <p:sldId id="269" r:id="rId8"/>
    <p:sldId id="259" r:id="rId9"/>
    <p:sldId id="260" r:id="rId10"/>
    <p:sldId id="270" r:id="rId11"/>
    <p:sldId id="261" r:id="rId12"/>
    <p:sldId id="262" r:id="rId13"/>
    <p:sldId id="263" r:id="rId14"/>
    <p:sldId id="272" r:id="rId15"/>
    <p:sldId id="273" r:id="rId16"/>
    <p:sldId id="274" r:id="rId17"/>
    <p:sldId id="275" r:id="rId18"/>
    <p:sldId id="276" r:id="rId19"/>
    <p:sldId id="279" r:id="rId20"/>
    <p:sldId id="278" r:id="rId21"/>
    <p:sldId id="264" r:id="rId22"/>
    <p:sldId id="26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5" dt="2021-04-04T22:05:23.155"/>
    <p1510:client id="{40BFFD6C-47D5-8480-15C0-3633CE903CC2}" v="999" dt="2021-04-05T09:32:33.837"/>
    <p1510:client id="{4B911F5C-D0BE-8323-2E6D-0CDA39A6C8E3}" v="1" dt="2021-04-05T07:02:13.101"/>
    <p1510:client id="{6F29BB9F-F0E6-B000-C1F4-5FBBB3033387}" v="36" dt="2021-04-05T05:14:30.004"/>
    <p1510:client id="{8961F947-B3C9-DF5F-01BC-54B48E878179}" v="150" dt="2021-04-04T20:47:55.849"/>
    <p1510:client id="{8CAE5137-A9D8-664D-92F7-9DC7302FA57E}" v="196" dt="2021-04-04T20:57:31.699"/>
    <p1510:client id="{BC4A7625-5D8F-6817-22F2-ED783DD38B51}" v="7" dt="2021-04-04T20:23:29.927"/>
    <p1510:client id="{BD5BB51B-0C10-1DE6-FE58-792F76B9A9B4}" v="350" dt="2021-04-05T10:02:23.654"/>
    <p1510:client id="{C5CD65A3-921D-66FC-16D4-3220ABE78298}" v="3472" dt="2021-04-04T19:59:25.082"/>
    <p1510:client id="{E204BB9F-905F-C000-0740-EE411973BBF1}" v="8" dt="2021-04-04T18:25:47.578"/>
    <p1510:client id="{EEC4D0B2-F5C5-B7D6-16C2-73647CF7DF57}" v="203" dt="2021-04-04T17:16:29.355"/>
    <p1510:client id="{FE3DBB9F-90B2-B000-E329-535D9AAD1BB9}" v="1" dt="2021-04-05T11:03:27.891"/>
    <p1510:client id="{FFCB6212-18B9-C18E-E31B-FCF97FDA4AEC}" v="353" dt="2021-04-05T08:40:18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68658-8656-4EF4-9B4E-C7D28472665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60D44AB-302E-41AD-B222-95416E0FF6B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Improved results using Pagerank Algorithm</a:t>
          </a:r>
          <a:endParaRPr lang="en-US"/>
        </a:p>
      </dgm:t>
    </dgm:pt>
    <dgm:pt modelId="{689FB13E-4714-4743-8BD1-6A6C4D544E10}" type="parTrans" cxnId="{2C58DFA8-02DC-48B4-81FD-E24107982392}">
      <dgm:prSet/>
      <dgm:spPr/>
      <dgm:t>
        <a:bodyPr/>
        <a:lstStyle/>
        <a:p>
          <a:endParaRPr lang="en-US"/>
        </a:p>
      </dgm:t>
    </dgm:pt>
    <dgm:pt modelId="{186B4F57-D6F9-4F45-8DCF-9CC57496FAE3}" type="sibTrans" cxnId="{2C58DFA8-02DC-48B4-81FD-E24107982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B97800-387D-4F03-B0AC-8F40B27F29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Based UI/UX</a:t>
          </a:r>
        </a:p>
      </dgm:t>
    </dgm:pt>
    <dgm:pt modelId="{0E69D351-37D8-43F2-B432-71DAC67DC6F1}" type="parTrans" cxnId="{F4BF47CC-72CB-4221-B3D2-BAF09EE38C5B}">
      <dgm:prSet/>
      <dgm:spPr/>
      <dgm:t>
        <a:bodyPr/>
        <a:lstStyle/>
        <a:p>
          <a:endParaRPr lang="en-US"/>
        </a:p>
      </dgm:t>
    </dgm:pt>
    <dgm:pt modelId="{36F2176A-E03C-4454-B011-C63F827A41EF}" type="sibTrans" cxnId="{F4BF47CC-72CB-4221-B3D2-BAF09EE38C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2C909B-3111-4E7C-98DC-3B62753672D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Web search query for more detailed results</a:t>
          </a:r>
          <a:endParaRPr lang="en-US"/>
        </a:p>
      </dgm:t>
    </dgm:pt>
    <dgm:pt modelId="{9D8BB11C-3723-46B1-98D0-A45C8F638B78}" type="parTrans" cxnId="{DC1A16F5-CAA4-412A-B344-4719B0A877C1}">
      <dgm:prSet/>
      <dgm:spPr/>
      <dgm:t>
        <a:bodyPr/>
        <a:lstStyle/>
        <a:p>
          <a:endParaRPr lang="en-US"/>
        </a:p>
      </dgm:t>
    </dgm:pt>
    <dgm:pt modelId="{BD4D1313-B58F-4116-A1BE-FF5A8BF3A58A}" type="sibTrans" cxnId="{DC1A16F5-CAA4-412A-B344-4719B0A877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207F52-E9B6-4844-8B0B-7BFBFCC85CE1}">
      <dgm:prSet phldr="0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Images, News, Videos Classified Search Results</a:t>
          </a:r>
        </a:p>
      </dgm:t>
    </dgm:pt>
    <dgm:pt modelId="{DA8D145F-81DC-44BF-A605-8907FFB2105E}" type="parTrans" cxnId="{CF733D05-39B1-481F-BCAC-2379172023C0}">
      <dgm:prSet/>
      <dgm:spPr/>
    </dgm:pt>
    <dgm:pt modelId="{E9194F8D-BC22-45C0-8295-58C3062A7C63}" type="sibTrans" cxnId="{CF733D05-39B1-481F-BCAC-2379172023C0}">
      <dgm:prSet/>
      <dgm:spPr/>
    </dgm:pt>
    <dgm:pt modelId="{598E8022-1BA3-4DCB-8EB6-746527A722A1}" type="pres">
      <dgm:prSet presAssocID="{8E568658-8656-4EF4-9B4E-C7D28472665B}" presName="root" presStyleCnt="0">
        <dgm:presLayoutVars>
          <dgm:dir/>
          <dgm:resizeHandles val="exact"/>
        </dgm:presLayoutVars>
      </dgm:prSet>
      <dgm:spPr/>
    </dgm:pt>
    <dgm:pt modelId="{7F4D2BA8-268B-45C3-A68D-9F99F948B1E9}" type="pres">
      <dgm:prSet presAssocID="{8E568658-8656-4EF4-9B4E-C7D28472665B}" presName="container" presStyleCnt="0">
        <dgm:presLayoutVars>
          <dgm:dir/>
          <dgm:resizeHandles val="exact"/>
        </dgm:presLayoutVars>
      </dgm:prSet>
      <dgm:spPr/>
    </dgm:pt>
    <dgm:pt modelId="{55967FCA-D156-4FA4-9822-F524DE8FB31E}" type="pres">
      <dgm:prSet presAssocID="{E60D44AB-302E-41AD-B222-95416E0FF6BF}" presName="compNode" presStyleCnt="0"/>
      <dgm:spPr/>
    </dgm:pt>
    <dgm:pt modelId="{990C480A-CEAF-4E71-B77B-2CB232CA8D86}" type="pres">
      <dgm:prSet presAssocID="{E60D44AB-302E-41AD-B222-95416E0FF6BF}" presName="iconBgRect" presStyleLbl="bgShp" presStyleIdx="0" presStyleCnt="4"/>
      <dgm:spPr/>
    </dgm:pt>
    <dgm:pt modelId="{6FD8EA42-89B9-4F9B-91F7-09BEBCDB3196}" type="pres">
      <dgm:prSet presAssocID="{E60D44AB-302E-41AD-B222-95416E0FF6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E5EEE62-3A01-49B3-8604-88FFE83309FD}" type="pres">
      <dgm:prSet presAssocID="{E60D44AB-302E-41AD-B222-95416E0FF6BF}" presName="spaceRect" presStyleCnt="0"/>
      <dgm:spPr/>
    </dgm:pt>
    <dgm:pt modelId="{1B562601-40B5-4FA4-9097-3D39A9D54B95}" type="pres">
      <dgm:prSet presAssocID="{E60D44AB-302E-41AD-B222-95416E0FF6BF}" presName="textRect" presStyleLbl="revTx" presStyleIdx="0" presStyleCnt="4">
        <dgm:presLayoutVars>
          <dgm:chMax val="1"/>
          <dgm:chPref val="1"/>
        </dgm:presLayoutVars>
      </dgm:prSet>
      <dgm:spPr/>
    </dgm:pt>
    <dgm:pt modelId="{7990093C-4530-4A37-9569-FF32F372DA50}" type="pres">
      <dgm:prSet presAssocID="{186B4F57-D6F9-4F45-8DCF-9CC57496FAE3}" presName="sibTrans" presStyleLbl="sibTrans2D1" presStyleIdx="0" presStyleCnt="0"/>
      <dgm:spPr/>
    </dgm:pt>
    <dgm:pt modelId="{5F7A29C1-5F92-469E-B2D9-52718370FC7C}" type="pres">
      <dgm:prSet presAssocID="{8AB97800-387D-4F03-B0AC-8F40B27F2979}" presName="compNode" presStyleCnt="0"/>
      <dgm:spPr/>
    </dgm:pt>
    <dgm:pt modelId="{6493D1AA-AF23-474A-827A-B7AD06BF97DF}" type="pres">
      <dgm:prSet presAssocID="{8AB97800-387D-4F03-B0AC-8F40B27F2979}" presName="iconBgRect" presStyleLbl="bgShp" presStyleIdx="1" presStyleCnt="4"/>
      <dgm:spPr/>
    </dgm:pt>
    <dgm:pt modelId="{7F702A71-7C41-49C4-84F0-E240B33396F3}" type="pres">
      <dgm:prSet presAssocID="{8AB97800-387D-4F03-B0AC-8F40B27F29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1A5E64F-AF52-4687-A40B-92118F61B85F}" type="pres">
      <dgm:prSet presAssocID="{8AB97800-387D-4F03-B0AC-8F40B27F2979}" presName="spaceRect" presStyleCnt="0"/>
      <dgm:spPr/>
    </dgm:pt>
    <dgm:pt modelId="{A40DA061-6A7A-4DDA-9070-4879272C3B47}" type="pres">
      <dgm:prSet presAssocID="{8AB97800-387D-4F03-B0AC-8F40B27F2979}" presName="textRect" presStyleLbl="revTx" presStyleIdx="1" presStyleCnt="4">
        <dgm:presLayoutVars>
          <dgm:chMax val="1"/>
          <dgm:chPref val="1"/>
        </dgm:presLayoutVars>
      </dgm:prSet>
      <dgm:spPr/>
    </dgm:pt>
    <dgm:pt modelId="{8F5ADE28-E369-4AE1-8CE8-2130DAE5EFF9}" type="pres">
      <dgm:prSet presAssocID="{36F2176A-E03C-4454-B011-C63F827A41EF}" presName="sibTrans" presStyleLbl="sibTrans2D1" presStyleIdx="0" presStyleCnt="0"/>
      <dgm:spPr/>
    </dgm:pt>
    <dgm:pt modelId="{4AFEC127-FFE0-4C5C-9A19-1190EFB0263B}" type="pres">
      <dgm:prSet presAssocID="{B62C909B-3111-4E7C-98DC-3B62753672D7}" presName="compNode" presStyleCnt="0"/>
      <dgm:spPr/>
    </dgm:pt>
    <dgm:pt modelId="{9C61537F-1446-4AFB-A760-39AB42CCAA8A}" type="pres">
      <dgm:prSet presAssocID="{B62C909B-3111-4E7C-98DC-3B62753672D7}" presName="iconBgRect" presStyleLbl="bgShp" presStyleIdx="2" presStyleCnt="4"/>
      <dgm:spPr/>
    </dgm:pt>
    <dgm:pt modelId="{5864EF2E-C5D3-417B-AB6C-51CCD02BADD0}" type="pres">
      <dgm:prSet presAssocID="{B62C909B-3111-4E7C-98DC-3B62753672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DD21109-D62A-4E59-8834-9D9804ADA1A0}" type="pres">
      <dgm:prSet presAssocID="{B62C909B-3111-4E7C-98DC-3B62753672D7}" presName="spaceRect" presStyleCnt="0"/>
      <dgm:spPr/>
    </dgm:pt>
    <dgm:pt modelId="{AD7547F2-DF3A-43F2-9103-ADF69268ED22}" type="pres">
      <dgm:prSet presAssocID="{B62C909B-3111-4E7C-98DC-3B62753672D7}" presName="textRect" presStyleLbl="revTx" presStyleIdx="2" presStyleCnt="4">
        <dgm:presLayoutVars>
          <dgm:chMax val="1"/>
          <dgm:chPref val="1"/>
        </dgm:presLayoutVars>
      </dgm:prSet>
      <dgm:spPr/>
    </dgm:pt>
    <dgm:pt modelId="{1C302E8E-A9C6-457A-A547-1938A2B7F356}" type="pres">
      <dgm:prSet presAssocID="{BD4D1313-B58F-4116-A1BE-FF5A8BF3A58A}" presName="sibTrans" presStyleLbl="sibTrans2D1" presStyleIdx="0" presStyleCnt="0"/>
      <dgm:spPr/>
    </dgm:pt>
    <dgm:pt modelId="{FABB5EC3-C974-4CD4-ACFC-8610F2020C07}" type="pres">
      <dgm:prSet presAssocID="{74207F52-E9B6-4844-8B0B-7BFBFCC85CE1}" presName="compNode" presStyleCnt="0"/>
      <dgm:spPr/>
    </dgm:pt>
    <dgm:pt modelId="{D1F6E8F9-B559-486B-B0AF-6B6BDD5BDFD7}" type="pres">
      <dgm:prSet presAssocID="{74207F52-E9B6-4844-8B0B-7BFBFCC85CE1}" presName="iconBgRect" presStyleLbl="bgShp" presStyleIdx="3" presStyleCnt="4"/>
      <dgm:spPr/>
    </dgm:pt>
    <dgm:pt modelId="{35D9A4B6-47E4-4739-B483-D9BA0A8750DC}" type="pres">
      <dgm:prSet presAssocID="{74207F52-E9B6-4844-8B0B-7BFBFCC85CE1}" presName="iconRect" presStyleLbl="node1" presStyleIdx="3" presStyleCnt="4"/>
      <dgm:spPr/>
    </dgm:pt>
    <dgm:pt modelId="{17F9D318-3410-4CC3-9CFB-0881F069CBCD}" type="pres">
      <dgm:prSet presAssocID="{74207F52-E9B6-4844-8B0B-7BFBFCC85CE1}" presName="spaceRect" presStyleCnt="0"/>
      <dgm:spPr/>
    </dgm:pt>
    <dgm:pt modelId="{72CD00F4-89FE-40C2-B74C-EA427DCEA5EF}" type="pres">
      <dgm:prSet presAssocID="{74207F52-E9B6-4844-8B0B-7BFBFCC85C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733D05-39B1-481F-BCAC-2379172023C0}" srcId="{8E568658-8656-4EF4-9B4E-C7D28472665B}" destId="{74207F52-E9B6-4844-8B0B-7BFBFCC85CE1}" srcOrd="3" destOrd="0" parTransId="{DA8D145F-81DC-44BF-A605-8907FFB2105E}" sibTransId="{E9194F8D-BC22-45C0-8295-58C3062A7C63}"/>
    <dgm:cxn modelId="{992F140B-AE86-4916-A0C1-1A3753B189F5}" type="presOf" srcId="{8AB97800-387D-4F03-B0AC-8F40B27F2979}" destId="{A40DA061-6A7A-4DDA-9070-4879272C3B47}" srcOrd="0" destOrd="0" presId="urn:microsoft.com/office/officeart/2018/2/layout/IconCircleList"/>
    <dgm:cxn modelId="{D0A55A13-2ABE-43C5-840B-2659F871CDD7}" type="presOf" srcId="{36F2176A-E03C-4454-B011-C63F827A41EF}" destId="{8F5ADE28-E369-4AE1-8CE8-2130DAE5EFF9}" srcOrd="0" destOrd="0" presId="urn:microsoft.com/office/officeart/2018/2/layout/IconCircleList"/>
    <dgm:cxn modelId="{E652A873-7D96-4F49-AB9C-C0EA404ED7DF}" type="presOf" srcId="{BD4D1313-B58F-4116-A1BE-FF5A8BF3A58A}" destId="{1C302E8E-A9C6-457A-A547-1938A2B7F356}" srcOrd="0" destOrd="0" presId="urn:microsoft.com/office/officeart/2018/2/layout/IconCircleList"/>
    <dgm:cxn modelId="{44980A83-AF9C-4C2E-9145-18A715B4998D}" type="presOf" srcId="{186B4F57-D6F9-4F45-8DCF-9CC57496FAE3}" destId="{7990093C-4530-4A37-9569-FF32F372DA50}" srcOrd="0" destOrd="0" presId="urn:microsoft.com/office/officeart/2018/2/layout/IconCircleList"/>
    <dgm:cxn modelId="{2C58DFA8-02DC-48B4-81FD-E24107982392}" srcId="{8E568658-8656-4EF4-9B4E-C7D28472665B}" destId="{E60D44AB-302E-41AD-B222-95416E0FF6BF}" srcOrd="0" destOrd="0" parTransId="{689FB13E-4714-4743-8BD1-6A6C4D544E10}" sibTransId="{186B4F57-D6F9-4F45-8DCF-9CC57496FAE3}"/>
    <dgm:cxn modelId="{1A0C34AE-41D7-46E7-8220-65FE8C65EABF}" type="presOf" srcId="{E60D44AB-302E-41AD-B222-95416E0FF6BF}" destId="{1B562601-40B5-4FA4-9097-3D39A9D54B95}" srcOrd="0" destOrd="0" presId="urn:microsoft.com/office/officeart/2018/2/layout/IconCircleList"/>
    <dgm:cxn modelId="{98F0F9BA-7963-4464-B130-2F624421D4D9}" type="presOf" srcId="{8E568658-8656-4EF4-9B4E-C7D28472665B}" destId="{598E8022-1BA3-4DCB-8EB6-746527A722A1}" srcOrd="0" destOrd="0" presId="urn:microsoft.com/office/officeart/2018/2/layout/IconCircleList"/>
    <dgm:cxn modelId="{F4BF47CC-72CB-4221-B3D2-BAF09EE38C5B}" srcId="{8E568658-8656-4EF4-9B4E-C7D28472665B}" destId="{8AB97800-387D-4F03-B0AC-8F40B27F2979}" srcOrd="1" destOrd="0" parTransId="{0E69D351-37D8-43F2-B432-71DAC67DC6F1}" sibTransId="{36F2176A-E03C-4454-B011-C63F827A41EF}"/>
    <dgm:cxn modelId="{8C0600D9-804F-4845-9863-95B7B8685D0D}" type="presOf" srcId="{B62C909B-3111-4E7C-98DC-3B62753672D7}" destId="{AD7547F2-DF3A-43F2-9103-ADF69268ED22}" srcOrd="0" destOrd="0" presId="urn:microsoft.com/office/officeart/2018/2/layout/IconCircleList"/>
    <dgm:cxn modelId="{717310DA-3C73-47D0-830F-6A28A37661DB}" type="presOf" srcId="{74207F52-E9B6-4844-8B0B-7BFBFCC85CE1}" destId="{72CD00F4-89FE-40C2-B74C-EA427DCEA5EF}" srcOrd="0" destOrd="0" presId="urn:microsoft.com/office/officeart/2018/2/layout/IconCircleList"/>
    <dgm:cxn modelId="{DC1A16F5-CAA4-412A-B344-4719B0A877C1}" srcId="{8E568658-8656-4EF4-9B4E-C7D28472665B}" destId="{B62C909B-3111-4E7C-98DC-3B62753672D7}" srcOrd="2" destOrd="0" parTransId="{9D8BB11C-3723-46B1-98D0-A45C8F638B78}" sibTransId="{BD4D1313-B58F-4116-A1BE-FF5A8BF3A58A}"/>
    <dgm:cxn modelId="{AB513CA9-9941-4A3C-81DB-E694E8CDD6D7}" type="presParOf" srcId="{598E8022-1BA3-4DCB-8EB6-746527A722A1}" destId="{7F4D2BA8-268B-45C3-A68D-9F99F948B1E9}" srcOrd="0" destOrd="0" presId="urn:microsoft.com/office/officeart/2018/2/layout/IconCircleList"/>
    <dgm:cxn modelId="{3B24553A-A83B-4BDB-B669-FCB53CABDE7F}" type="presParOf" srcId="{7F4D2BA8-268B-45C3-A68D-9F99F948B1E9}" destId="{55967FCA-D156-4FA4-9822-F524DE8FB31E}" srcOrd="0" destOrd="0" presId="urn:microsoft.com/office/officeart/2018/2/layout/IconCircleList"/>
    <dgm:cxn modelId="{B6FFD29F-1B4C-4B65-B5E5-991E561E0130}" type="presParOf" srcId="{55967FCA-D156-4FA4-9822-F524DE8FB31E}" destId="{990C480A-CEAF-4E71-B77B-2CB232CA8D86}" srcOrd="0" destOrd="0" presId="urn:microsoft.com/office/officeart/2018/2/layout/IconCircleList"/>
    <dgm:cxn modelId="{5B796EC8-56A7-4220-811B-F4203E58EC76}" type="presParOf" srcId="{55967FCA-D156-4FA4-9822-F524DE8FB31E}" destId="{6FD8EA42-89B9-4F9B-91F7-09BEBCDB3196}" srcOrd="1" destOrd="0" presId="urn:microsoft.com/office/officeart/2018/2/layout/IconCircleList"/>
    <dgm:cxn modelId="{14B08F29-C614-4247-ADCF-EE8667D2DDD0}" type="presParOf" srcId="{55967FCA-D156-4FA4-9822-F524DE8FB31E}" destId="{EE5EEE62-3A01-49B3-8604-88FFE83309FD}" srcOrd="2" destOrd="0" presId="urn:microsoft.com/office/officeart/2018/2/layout/IconCircleList"/>
    <dgm:cxn modelId="{74ECD609-7E1B-4507-BECC-3FE27A14ADCA}" type="presParOf" srcId="{55967FCA-D156-4FA4-9822-F524DE8FB31E}" destId="{1B562601-40B5-4FA4-9097-3D39A9D54B95}" srcOrd="3" destOrd="0" presId="urn:microsoft.com/office/officeart/2018/2/layout/IconCircleList"/>
    <dgm:cxn modelId="{7243E027-E0B5-4C00-AA2B-F18CFB7FD76C}" type="presParOf" srcId="{7F4D2BA8-268B-45C3-A68D-9F99F948B1E9}" destId="{7990093C-4530-4A37-9569-FF32F372DA50}" srcOrd="1" destOrd="0" presId="urn:microsoft.com/office/officeart/2018/2/layout/IconCircleList"/>
    <dgm:cxn modelId="{4A886476-4CF7-44B9-BFD7-2981A3619793}" type="presParOf" srcId="{7F4D2BA8-268B-45C3-A68D-9F99F948B1E9}" destId="{5F7A29C1-5F92-469E-B2D9-52718370FC7C}" srcOrd="2" destOrd="0" presId="urn:microsoft.com/office/officeart/2018/2/layout/IconCircleList"/>
    <dgm:cxn modelId="{943B4A48-8698-4F4B-9ACB-6375DD3E98A6}" type="presParOf" srcId="{5F7A29C1-5F92-469E-B2D9-52718370FC7C}" destId="{6493D1AA-AF23-474A-827A-B7AD06BF97DF}" srcOrd="0" destOrd="0" presId="urn:microsoft.com/office/officeart/2018/2/layout/IconCircleList"/>
    <dgm:cxn modelId="{DFDB0ACF-5C50-412F-A470-ACDCF637B017}" type="presParOf" srcId="{5F7A29C1-5F92-469E-B2D9-52718370FC7C}" destId="{7F702A71-7C41-49C4-84F0-E240B33396F3}" srcOrd="1" destOrd="0" presId="urn:microsoft.com/office/officeart/2018/2/layout/IconCircleList"/>
    <dgm:cxn modelId="{5648F4BD-D162-415A-A52A-584F9D97A04B}" type="presParOf" srcId="{5F7A29C1-5F92-469E-B2D9-52718370FC7C}" destId="{91A5E64F-AF52-4687-A40B-92118F61B85F}" srcOrd="2" destOrd="0" presId="urn:microsoft.com/office/officeart/2018/2/layout/IconCircleList"/>
    <dgm:cxn modelId="{831540C7-CB87-454C-83AC-0548192D7B93}" type="presParOf" srcId="{5F7A29C1-5F92-469E-B2D9-52718370FC7C}" destId="{A40DA061-6A7A-4DDA-9070-4879272C3B47}" srcOrd="3" destOrd="0" presId="urn:microsoft.com/office/officeart/2018/2/layout/IconCircleList"/>
    <dgm:cxn modelId="{0CC85C78-BC5E-464E-AA34-F4C9D99066DF}" type="presParOf" srcId="{7F4D2BA8-268B-45C3-A68D-9F99F948B1E9}" destId="{8F5ADE28-E369-4AE1-8CE8-2130DAE5EFF9}" srcOrd="3" destOrd="0" presId="urn:microsoft.com/office/officeart/2018/2/layout/IconCircleList"/>
    <dgm:cxn modelId="{56275156-D384-4340-8ABA-9FDACF282F06}" type="presParOf" srcId="{7F4D2BA8-268B-45C3-A68D-9F99F948B1E9}" destId="{4AFEC127-FFE0-4C5C-9A19-1190EFB0263B}" srcOrd="4" destOrd="0" presId="urn:microsoft.com/office/officeart/2018/2/layout/IconCircleList"/>
    <dgm:cxn modelId="{1B72FB90-C8EC-4E7D-B3C9-B4A8F71B4288}" type="presParOf" srcId="{4AFEC127-FFE0-4C5C-9A19-1190EFB0263B}" destId="{9C61537F-1446-4AFB-A760-39AB42CCAA8A}" srcOrd="0" destOrd="0" presId="urn:microsoft.com/office/officeart/2018/2/layout/IconCircleList"/>
    <dgm:cxn modelId="{EBD85380-46B2-4B4E-821C-634BB3B3FFEF}" type="presParOf" srcId="{4AFEC127-FFE0-4C5C-9A19-1190EFB0263B}" destId="{5864EF2E-C5D3-417B-AB6C-51CCD02BADD0}" srcOrd="1" destOrd="0" presId="urn:microsoft.com/office/officeart/2018/2/layout/IconCircleList"/>
    <dgm:cxn modelId="{38D9F339-0F1F-4CB1-8559-629916C9B1F6}" type="presParOf" srcId="{4AFEC127-FFE0-4C5C-9A19-1190EFB0263B}" destId="{BDD21109-D62A-4E59-8834-9D9804ADA1A0}" srcOrd="2" destOrd="0" presId="urn:microsoft.com/office/officeart/2018/2/layout/IconCircleList"/>
    <dgm:cxn modelId="{E9052B79-9ADB-4540-A274-070D8FE09F1B}" type="presParOf" srcId="{4AFEC127-FFE0-4C5C-9A19-1190EFB0263B}" destId="{AD7547F2-DF3A-43F2-9103-ADF69268ED22}" srcOrd="3" destOrd="0" presId="urn:microsoft.com/office/officeart/2018/2/layout/IconCircleList"/>
    <dgm:cxn modelId="{F2B3903E-6F9D-4EDE-8839-E234DCF210B2}" type="presParOf" srcId="{7F4D2BA8-268B-45C3-A68D-9F99F948B1E9}" destId="{1C302E8E-A9C6-457A-A547-1938A2B7F356}" srcOrd="5" destOrd="0" presId="urn:microsoft.com/office/officeart/2018/2/layout/IconCircleList"/>
    <dgm:cxn modelId="{56579C94-EF1D-444B-8116-3F1893406DDA}" type="presParOf" srcId="{7F4D2BA8-268B-45C3-A68D-9F99F948B1E9}" destId="{FABB5EC3-C974-4CD4-ACFC-8610F2020C07}" srcOrd="6" destOrd="0" presId="urn:microsoft.com/office/officeart/2018/2/layout/IconCircleList"/>
    <dgm:cxn modelId="{65A62022-736E-40B1-827B-7C45337D736F}" type="presParOf" srcId="{FABB5EC3-C974-4CD4-ACFC-8610F2020C07}" destId="{D1F6E8F9-B559-486B-B0AF-6B6BDD5BDFD7}" srcOrd="0" destOrd="0" presId="urn:microsoft.com/office/officeart/2018/2/layout/IconCircleList"/>
    <dgm:cxn modelId="{D1C040F7-0FB3-426E-B709-D3E7D2200E75}" type="presParOf" srcId="{FABB5EC3-C974-4CD4-ACFC-8610F2020C07}" destId="{35D9A4B6-47E4-4739-B483-D9BA0A8750DC}" srcOrd="1" destOrd="0" presId="urn:microsoft.com/office/officeart/2018/2/layout/IconCircleList"/>
    <dgm:cxn modelId="{6CD06E6D-9225-4785-809C-4BA5AE6C6D47}" type="presParOf" srcId="{FABB5EC3-C974-4CD4-ACFC-8610F2020C07}" destId="{17F9D318-3410-4CC3-9CFB-0881F069CBCD}" srcOrd="2" destOrd="0" presId="urn:microsoft.com/office/officeart/2018/2/layout/IconCircleList"/>
    <dgm:cxn modelId="{062F9E47-4A1E-4527-AE8C-988E11A74AEB}" type="presParOf" srcId="{FABB5EC3-C974-4CD4-ACFC-8610F2020C07}" destId="{72CD00F4-89FE-40C2-B74C-EA427DCEA5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C480A-CEAF-4E71-B77B-2CB232CA8D86}">
      <dsp:nvSpPr>
        <dsp:cNvPr id="0" name=""/>
        <dsp:cNvSpPr/>
      </dsp:nvSpPr>
      <dsp:spPr>
        <a:xfrm>
          <a:off x="57854" y="288956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8EA42-89B9-4F9B-91F7-09BEBCDB3196}">
      <dsp:nvSpPr>
        <dsp:cNvPr id="0" name=""/>
        <dsp:cNvSpPr/>
      </dsp:nvSpPr>
      <dsp:spPr>
        <a:xfrm>
          <a:off x="3216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62601-40B5-4FA4-9097-3D39A9D54B95}">
      <dsp:nvSpPr>
        <dsp:cNvPr id="0" name=""/>
        <dsp:cNvSpPr/>
      </dsp:nvSpPr>
      <dsp:spPr>
        <a:xfrm>
          <a:off x="1583219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Improved results using Pagerank Algorithm</a:t>
          </a:r>
          <a:endParaRPr lang="en-US" sz="2400" kern="1200"/>
        </a:p>
      </dsp:txBody>
      <dsp:txXfrm>
        <a:off x="1583219" y="288956"/>
        <a:ext cx="2961002" cy="1256182"/>
      </dsp:txXfrm>
    </dsp:sp>
    <dsp:sp modelId="{6493D1AA-AF23-474A-827A-B7AD06BF97DF}">
      <dsp:nvSpPr>
        <dsp:cNvPr id="0" name=""/>
        <dsp:cNvSpPr/>
      </dsp:nvSpPr>
      <dsp:spPr>
        <a:xfrm>
          <a:off x="5060153" y="288956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02A71-7C41-49C4-84F0-E240B33396F3}">
      <dsp:nvSpPr>
        <dsp:cNvPr id="0" name=""/>
        <dsp:cNvSpPr/>
      </dsp:nvSpPr>
      <dsp:spPr>
        <a:xfrm>
          <a:off x="5323952" y="552754"/>
          <a:ext cx="728586" cy="728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DA061-6A7A-4DDA-9070-4879272C3B47}">
      <dsp:nvSpPr>
        <dsp:cNvPr id="0" name=""/>
        <dsp:cNvSpPr/>
      </dsp:nvSpPr>
      <dsp:spPr>
        <a:xfrm>
          <a:off x="6585518" y="288956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Web Based UI/UX</a:t>
          </a:r>
        </a:p>
      </dsp:txBody>
      <dsp:txXfrm>
        <a:off x="6585518" y="288956"/>
        <a:ext cx="2961002" cy="1256182"/>
      </dsp:txXfrm>
    </dsp:sp>
    <dsp:sp modelId="{9C61537F-1446-4AFB-A760-39AB42CCAA8A}">
      <dsp:nvSpPr>
        <dsp:cNvPr id="0" name=""/>
        <dsp:cNvSpPr/>
      </dsp:nvSpPr>
      <dsp:spPr>
        <a:xfrm>
          <a:off x="57854" y="2178087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4EF2E-C5D3-417B-AB6C-51CCD02BADD0}">
      <dsp:nvSpPr>
        <dsp:cNvPr id="0" name=""/>
        <dsp:cNvSpPr/>
      </dsp:nvSpPr>
      <dsp:spPr>
        <a:xfrm>
          <a:off x="321652" y="2441886"/>
          <a:ext cx="728586" cy="728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547F2-DF3A-43F2-9103-ADF69268ED22}">
      <dsp:nvSpPr>
        <dsp:cNvPr id="0" name=""/>
        <dsp:cNvSpPr/>
      </dsp:nvSpPr>
      <dsp:spPr>
        <a:xfrm>
          <a:off x="1583219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Web search query for more detailed results</a:t>
          </a:r>
          <a:endParaRPr lang="en-US" sz="2400" kern="1200"/>
        </a:p>
      </dsp:txBody>
      <dsp:txXfrm>
        <a:off x="1583219" y="2178087"/>
        <a:ext cx="2961002" cy="1256182"/>
      </dsp:txXfrm>
    </dsp:sp>
    <dsp:sp modelId="{D1F6E8F9-B559-486B-B0AF-6B6BDD5BDFD7}">
      <dsp:nvSpPr>
        <dsp:cNvPr id="0" name=""/>
        <dsp:cNvSpPr/>
      </dsp:nvSpPr>
      <dsp:spPr>
        <a:xfrm>
          <a:off x="5060153" y="2178087"/>
          <a:ext cx="1256182" cy="12561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9A4B6-47E4-4739-B483-D9BA0A8750DC}">
      <dsp:nvSpPr>
        <dsp:cNvPr id="0" name=""/>
        <dsp:cNvSpPr/>
      </dsp:nvSpPr>
      <dsp:spPr>
        <a:xfrm>
          <a:off x="5323952" y="2441886"/>
          <a:ext cx="728586" cy="728586"/>
        </a:xfrm>
        <a:prstGeom prst="rect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D00F4-89FE-40C2-B74C-EA427DCEA5EF}">
      <dsp:nvSpPr>
        <dsp:cNvPr id="0" name=""/>
        <dsp:cNvSpPr/>
      </dsp:nvSpPr>
      <dsp:spPr>
        <a:xfrm>
          <a:off x="6585518" y="2178087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Gill Sans MT" panose="020B0502020104020203"/>
            </a:rPr>
            <a:t>Images, News, Videos Classified Search Results</a:t>
          </a:r>
        </a:p>
      </dsp:txBody>
      <dsp:txXfrm>
        <a:off x="6585518" y="2178087"/>
        <a:ext cx="2961002" cy="125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youtu.be/2pqgJI1Stmg" TargetMode="Externa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soup.org/apidocs/overview-summary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eeksforgeeks.org/inverted-index/" TargetMode="External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livebook.manning.com/book/lucene-in-action-second-edition/chapter-4/3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329" y="1225121"/>
            <a:ext cx="5532328" cy="1830584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WEB SEARCH ENGINE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r>
              <a:rPr lang="en-US" b="1" dirty="0">
                <a:ea typeface="+mn-lt"/>
                <a:cs typeface="+mn-lt"/>
              </a:rPr>
              <a:t>GROUP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458253" y="3205113"/>
            <a:ext cx="6413128" cy="2799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GROUP MEMBERS: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ABISHEK RAJGOPAL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DISHANT SHAH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NEEL PATEL</a:t>
            </a:r>
          </a:p>
          <a:p>
            <a:r>
              <a:rPr lang="en-US" dirty="0">
                <a:ea typeface="+mn-lt"/>
                <a:cs typeface="+mn-lt"/>
              </a:rPr>
              <a:t>SAYEE SHRUTHI</a:t>
            </a:r>
          </a:p>
          <a:p>
            <a:r>
              <a:rPr lang="en-US" dirty="0">
                <a:ea typeface="+mn-lt"/>
                <a:cs typeface="+mn-lt"/>
              </a:rPr>
              <a:t>YouTube Link: </a:t>
            </a:r>
            <a:r>
              <a:rPr lang="en-US" dirty="0">
                <a:ea typeface="+mn-lt"/>
                <a:cs typeface="+mn-lt"/>
                <a:hlinkClick r:id="rId2"/>
              </a:rPr>
              <a:t>https://youtu.be/2pqgJI1Stmg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EEDE3E2F-D8E5-4AE0-93C2-0D3CAEC9F1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3916" r="13916"/>
          <a:stretch/>
        </p:blipFill>
        <p:spPr/>
      </p:pic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9C2E-6329-445C-9A84-4FD33B92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Tools Used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6A18C-B1D3-4100-AB87-3391593A4F53}"/>
              </a:ext>
            </a:extLst>
          </p:cNvPr>
          <p:cNvSpPr txBox="1"/>
          <p:nvPr/>
        </p:nvSpPr>
        <p:spPr>
          <a:xfrm>
            <a:off x="1365584" y="2087479"/>
            <a:ext cx="88993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IDE: Eclipse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Reference Libraries: JSoup, Lucene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Packages : java.util.*, java.io.*</a:t>
            </a:r>
          </a:p>
        </p:txBody>
      </p:sp>
    </p:spTree>
    <p:extLst>
      <p:ext uri="{BB962C8B-B14F-4D97-AF65-F5344CB8AC3E}">
        <p14:creationId xmlns:p14="http://schemas.microsoft.com/office/powerpoint/2010/main" val="222893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D9E958-6511-4127-B862-F130A92E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BLOCK DIAGRAM</a:t>
            </a:r>
          </a:p>
        </p:txBody>
      </p:sp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06E01359-B8F5-45FD-BC5D-6D8F2EA5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62" y="2079540"/>
            <a:ext cx="7158892" cy="40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5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6C5AC-C671-4866-AE9A-B55F1C0A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FEATURES: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D852C6-FC06-421A-8828-F25FCE1F4EC4}"/>
              </a:ext>
            </a:extLst>
          </p:cNvPr>
          <p:cNvSpPr txBox="1"/>
          <p:nvPr/>
        </p:nvSpPr>
        <p:spPr>
          <a:xfrm>
            <a:off x="4924851" y="1622857"/>
            <a:ext cx="6140441" cy="39219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Crawling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Parallel Web Crawling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Splay Trees Insertion with distinct links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Text Processing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HTMLtoText</a:t>
            </a:r>
            <a:r>
              <a:rPr lang="en-US"/>
              <a:t> Conversion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Text Preprocessing (Removing stop words)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Make dictionary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Suggestions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Inverted Index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Initializing Index using HashMap for words and files</a:t>
            </a:r>
            <a:endParaRPr lang="en-US" b="1"/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Linear search on user search term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Ranking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Term document creation with word frequency </a:t>
            </a:r>
            <a:endParaRPr lang="en-US"/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Sorting results in descending order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UI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Render Search Results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8901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B3E2-7457-4E32-A559-81374012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- Crawling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F3A0B27-DE3A-485B-9E68-4D50E2AD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2" y="2066477"/>
            <a:ext cx="5477435" cy="3266754"/>
          </a:xfrm>
          <a:prstGeom prst="rect">
            <a:avLst/>
          </a:prstGeom>
        </p:spPr>
      </p:pic>
      <p:pic>
        <p:nvPicPr>
          <p:cNvPr id="5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A14CB50-2D9F-4ED7-8D61-BC36301F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45" y="2061508"/>
            <a:ext cx="5258843" cy="32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0F21-0268-4DF4-81DD-7750C208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CRAWLING OUTPUT :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C7809E-DB74-478D-83B8-49F76551C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76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24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6251-E376-4D72-B42D-938849F9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TO tEXT CONVERSION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A856765-EF95-4CD0-BD08-B3A5AD85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2083838"/>
            <a:ext cx="3572435" cy="2645499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45815EF-69E4-453E-82C7-7306956F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06" y="2101650"/>
            <a:ext cx="3572435" cy="2609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EF25F-02D3-4235-AD77-EA58E25F55F6}"/>
              </a:ext>
            </a:extLst>
          </p:cNvPr>
          <p:cNvSpPr txBox="1"/>
          <p:nvPr/>
        </p:nvSpPr>
        <p:spPr>
          <a:xfrm>
            <a:off x="8736106" y="2449606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HTML Files are converted to text files using Jsoup.</a:t>
            </a:r>
          </a:p>
          <a:p>
            <a:endParaRPr lang="en-US"/>
          </a:p>
          <a:p>
            <a:r>
              <a:rPr lang="en-US"/>
              <a:t>Folder Text file is created which consist of all converted text files.</a:t>
            </a:r>
          </a:p>
        </p:txBody>
      </p:sp>
    </p:spTree>
    <p:extLst>
      <p:ext uri="{BB962C8B-B14F-4D97-AF65-F5344CB8AC3E}">
        <p14:creationId xmlns:p14="http://schemas.microsoft.com/office/powerpoint/2010/main" val="27595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B1DF-D5D2-43F7-89A4-0A0B4FAB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PROCESSING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795461-417F-41E3-89E2-70CBBC4B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4" y="3018924"/>
            <a:ext cx="4760258" cy="2534652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7A2ECAD-414A-414A-93F0-F6ABE426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5" y="3019527"/>
            <a:ext cx="5163670" cy="2533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E547A-E43D-46BA-9F95-05CF207CD3E9}"/>
              </a:ext>
            </a:extLst>
          </p:cNvPr>
          <p:cNvSpPr txBox="1"/>
          <p:nvPr/>
        </p:nvSpPr>
        <p:spPr>
          <a:xfrm>
            <a:off x="1586753" y="1978959"/>
            <a:ext cx="87495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Converted text files are preprocessed by removing stop words like "a, the"</a:t>
            </a:r>
          </a:p>
          <a:p>
            <a:r>
              <a:rPr lang="en-US"/>
              <a:t>We loop through TextFiles folder, find the literal tokens using lucene library. We clean the text with regular expression and write into separate folder cleaned-text.</a:t>
            </a:r>
          </a:p>
        </p:txBody>
      </p:sp>
    </p:spTree>
    <p:extLst>
      <p:ext uri="{BB962C8B-B14F-4D97-AF65-F5344CB8AC3E}">
        <p14:creationId xmlns:p14="http://schemas.microsoft.com/office/powerpoint/2010/main" val="34161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780B-6F35-4BB6-BA6A-5D9E42AC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SUGGESTIONS</a:t>
            </a:r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D40CB3-CCC2-492B-A02A-E79D160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3" y="2044491"/>
            <a:ext cx="5802405" cy="293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D439B-9AF1-4668-8C21-78B4942D3044}"/>
              </a:ext>
            </a:extLst>
          </p:cNvPr>
          <p:cNvSpPr txBox="1"/>
          <p:nvPr/>
        </p:nvSpPr>
        <p:spPr>
          <a:xfrm>
            <a:off x="7305115" y="2121274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Dictionary is made with Token Analyzer which collects all root words from clean text.</a:t>
            </a:r>
          </a:p>
          <a:p>
            <a:endParaRPr lang="en-US"/>
          </a:p>
          <a:p>
            <a:r>
              <a:rPr lang="en-US"/>
              <a:t>Suggestions are given for the user input based on minimum edit distance. </a:t>
            </a:r>
          </a:p>
          <a:p>
            <a:r>
              <a:rPr lang="en-US"/>
              <a:t>Spell checks are handled using edit distance.</a:t>
            </a:r>
          </a:p>
        </p:txBody>
      </p:sp>
    </p:spTree>
    <p:extLst>
      <p:ext uri="{BB962C8B-B14F-4D97-AF65-F5344CB8AC3E}">
        <p14:creationId xmlns:p14="http://schemas.microsoft.com/office/powerpoint/2010/main" val="335489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8EF9-7D3D-4F84-A21E-4F87625A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INVERTED INDEX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81260D6-89A8-41C3-8F6D-F6C1C2B0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34" y="3073011"/>
            <a:ext cx="5489682" cy="2877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0852D-20F5-44E0-9FC6-FAF6D0539773}"/>
              </a:ext>
            </a:extLst>
          </p:cNvPr>
          <p:cNvSpPr txBox="1"/>
          <p:nvPr/>
        </p:nvSpPr>
        <p:spPr>
          <a:xfrm>
            <a:off x="6844323" y="2116015"/>
            <a:ext cx="421835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Two </a:t>
            </a:r>
            <a:r>
              <a:rPr lang="en-GB" err="1"/>
              <a:t>HashMaps</a:t>
            </a:r>
            <a:r>
              <a:rPr lang="en-GB"/>
              <a:t> are created Initially – a) Index with File name and b) Words and Filename they exist </a:t>
            </a:r>
            <a:r>
              <a:rPr lang="en-US"/>
              <a:t>in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Searching, will check for the word in the dictionary, if spelling is wrong will check for suggestions and later search takes place using the HashMap to find all the files with a given word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Output files are given to the webpage ranking algorithm for sorting based on frequency.
</a:t>
            </a:r>
          </a:p>
        </p:txBody>
      </p:sp>
      <p:pic>
        <p:nvPicPr>
          <p:cNvPr id="3" name="Picture 5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E5ACFA1F-6B13-4034-8D64-A209A68E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" y="2656857"/>
            <a:ext cx="7067108" cy="27724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C7DB76-F80A-46C9-9649-7330C80DF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6" y="2052332"/>
            <a:ext cx="5950688" cy="4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7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32F0-70E5-47AB-BE40-05CEDA36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28108-B837-498E-83DE-ADF0DC90138E}"/>
              </a:ext>
            </a:extLst>
          </p:cNvPr>
          <p:cNvSpPr txBox="1"/>
          <p:nvPr/>
        </p:nvSpPr>
        <p:spPr>
          <a:xfrm>
            <a:off x="7200340" y="1997449"/>
            <a:ext cx="385762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Search results are displayed in the decreasing order of frequency of the word present in the file.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case of searching multiple words, files having highest occurences of those multiple words is displayed in the top(as shown in screenshot).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Sorting is done using Collections.sort function which sorts using Mergesort in Java.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06F2806-527C-45CB-9E57-A7FB4041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64" y="2037877"/>
            <a:ext cx="5540679" cy="26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1D73-9BDE-4F30-A392-94CDD324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5D622-BB21-43D9-B1D5-9A6126D5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345805"/>
            <a:ext cx="9855105" cy="3122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As a student of the University of Windsor, I pledge  to  pursue  all  </a:t>
            </a:r>
            <a:r>
              <a:rPr lang="en-US" dirty="0" err="1">
                <a:ea typeface="+mn-lt"/>
                <a:cs typeface="+mn-lt"/>
              </a:rPr>
              <a:t>endeavours</a:t>
            </a:r>
            <a:r>
              <a:rPr lang="en-US" dirty="0">
                <a:ea typeface="+mn-lt"/>
                <a:cs typeface="+mn-lt"/>
              </a:rPr>
              <a:t>  with  </a:t>
            </a:r>
            <a:r>
              <a:rPr lang="en-US" dirty="0" err="1">
                <a:ea typeface="+mn-lt"/>
                <a:cs typeface="+mn-lt"/>
              </a:rPr>
              <a:t>honour</a:t>
            </a:r>
            <a:r>
              <a:rPr lang="en-US" dirty="0">
                <a:ea typeface="+mn-lt"/>
                <a:cs typeface="+mn-lt"/>
              </a:rPr>
              <a:t>  and  integrity,  and  will  not  tolerate  or  engage  in academic or personal dishonesty. I confirm that I have not received any unauthorized assistance in preparing for or writing this assignment. I acknowledge that a mark of 0 may be assigned for copied work.” - Neel Patel(110035184)</a:t>
            </a:r>
          </a:p>
        </p:txBody>
      </p:sp>
    </p:spTree>
    <p:extLst>
      <p:ext uri="{BB962C8B-B14F-4D97-AF65-F5344CB8AC3E}">
        <p14:creationId xmlns:p14="http://schemas.microsoft.com/office/powerpoint/2010/main" val="261936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D317EC-EA9C-4D67-B73B-DA4C27C62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8" r="-1" b="1473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53" name="Rectangle 4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D0E64-9A4A-497A-8606-BA6B93EA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FINAL OUTPUT</a:t>
            </a:r>
          </a:p>
        </p:txBody>
      </p:sp>
      <p:cxnSp>
        <p:nvCxnSpPr>
          <p:cNvPr id="54" name="Straight Connector 4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FF77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6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F788E-36F4-4839-9FFC-48F3053A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FUTURE SCOPE: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24FCD7E-3FB8-4B8A-A9B2-29C9C1C312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8469403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604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7749E-3E6B-4051-BFF8-CB5B9592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REFERENCES: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AE4FF8-1AD8-4F38-885F-41E33F4E0BDF}"/>
              </a:ext>
            </a:extLst>
          </p:cNvPr>
          <p:cNvSpPr txBox="1"/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u="sng">
                <a:hlinkClick r:id="rId3"/>
              </a:rPr>
              <a:t>https://jsoup.org/apidocs/overview-summary.html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Referred codes from Advanced Computing LAB session.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https://livebook.manning.com/book/lucene-in-action-second-edition/chapter-4/38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GeeksforGeeks | A computer science portal for geeks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https://www.geeksforgeeks.org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  <a:hlinkClick r:id="rId6"/>
              </a:rPr>
              <a:t>https://www.geeksforgeeks.org/inverted-index/</a:t>
            </a: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A466-12EA-48DA-B991-E90F5B51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74064E-CCCE-4A1F-9F64-DADBA74AD7EF}"/>
              </a:ext>
            </a:extLst>
          </p:cNvPr>
          <p:cNvSpPr/>
          <p:nvPr/>
        </p:nvSpPr>
        <p:spPr>
          <a:xfrm>
            <a:off x="1275566" y="2084539"/>
            <a:ext cx="9968629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Abishek : Developed Web Crawling function &amp; AWT UI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5EABC00-3617-475A-9E92-02AE9040A677}"/>
              </a:ext>
            </a:extLst>
          </p:cNvPr>
          <p:cNvSpPr/>
          <p:nvPr/>
        </p:nvSpPr>
        <p:spPr>
          <a:xfrm>
            <a:off x="1275565" y="3076182"/>
            <a:ext cx="9968629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Dishant : Developed Inverted Index and search using Hash Maps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2171E16-2C71-41E9-9187-7894C6038C05}"/>
              </a:ext>
            </a:extLst>
          </p:cNvPr>
          <p:cNvSpPr/>
          <p:nvPr/>
        </p:nvSpPr>
        <p:spPr>
          <a:xfrm>
            <a:off x="1275565" y="4078264"/>
            <a:ext cx="9968629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Neel: Developed Ranking mechanism and Document-term matrix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EA905EF-C55D-4775-9638-79FD7169EFA6}"/>
              </a:ext>
            </a:extLst>
          </p:cNvPr>
          <p:cNvSpPr/>
          <p:nvPr/>
        </p:nvSpPr>
        <p:spPr>
          <a:xfrm>
            <a:off x="1275565" y="5111661"/>
            <a:ext cx="9968629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Sayee Shruthi:</a:t>
            </a:r>
            <a:br>
              <a:rPr lang="en-US"/>
            </a:br>
            <a:r>
              <a:rPr lang="en-US"/>
              <a:t> Wrote a function for HTML to text conversion, cleaning text and word suggestions</a:t>
            </a:r>
          </a:p>
        </p:txBody>
      </p:sp>
      <p:pic>
        <p:nvPicPr>
          <p:cNvPr id="94" name="Graphic 94" descr="Female Profile with solid fill">
            <a:extLst>
              <a:ext uri="{FF2B5EF4-FFF2-40B4-BE49-F238E27FC236}">
                <a16:creationId xmlns:a16="http://schemas.microsoft.com/office/drawing/2014/main" id="{580D219D-4062-494E-BFBA-AF373A9A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2530" y="5111663"/>
            <a:ext cx="914400" cy="914400"/>
          </a:xfrm>
          <a:prstGeom prst="rect">
            <a:avLst/>
          </a:prstGeom>
        </p:spPr>
      </p:pic>
      <p:pic>
        <p:nvPicPr>
          <p:cNvPr id="95" name="Graphic 95" descr="Male profile with solid fill">
            <a:extLst>
              <a:ext uri="{FF2B5EF4-FFF2-40B4-BE49-F238E27FC236}">
                <a16:creationId xmlns:a16="http://schemas.microsoft.com/office/drawing/2014/main" id="{3976C816-A546-4F65-9A61-6C4FEC356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305" y="2154346"/>
            <a:ext cx="914400" cy="914400"/>
          </a:xfrm>
          <a:prstGeom prst="rect">
            <a:avLst/>
          </a:prstGeom>
        </p:spPr>
      </p:pic>
      <p:pic>
        <p:nvPicPr>
          <p:cNvPr id="96" name="Graphic 95" descr="Male profile with solid fill">
            <a:extLst>
              <a:ext uri="{FF2B5EF4-FFF2-40B4-BE49-F238E27FC236}">
                <a16:creationId xmlns:a16="http://schemas.microsoft.com/office/drawing/2014/main" id="{AAD7F315-1E14-4987-B3A0-068E62804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305" y="3072921"/>
            <a:ext cx="914400" cy="914400"/>
          </a:xfrm>
          <a:prstGeom prst="rect">
            <a:avLst/>
          </a:prstGeom>
        </p:spPr>
      </p:pic>
      <p:pic>
        <p:nvPicPr>
          <p:cNvPr id="97" name="Graphic 95" descr="Male profile with solid fill">
            <a:extLst>
              <a:ext uri="{FF2B5EF4-FFF2-40B4-BE49-F238E27FC236}">
                <a16:creationId xmlns:a16="http://schemas.microsoft.com/office/drawing/2014/main" id="{9DB23D26-51A2-4E60-858B-FC71F444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305" y="4116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40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3354-E8DD-42E1-917D-13E56E42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F0626-9740-4BF2-948C-A67E5B4A9F74}"/>
              </a:ext>
            </a:extLst>
          </p:cNvPr>
          <p:cNvSpPr txBox="1"/>
          <p:nvPr/>
        </p:nvSpPr>
        <p:spPr>
          <a:xfrm>
            <a:off x="1553136" y="2135842"/>
            <a:ext cx="951155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latin typeface="Times New Roman"/>
                <a:cs typeface="Times New Roman"/>
              </a:rPr>
              <a:t>Web search engine was developed using concepts discussed in class. The concepts include  Regular expressions, Hash tables, Edit distance and Merge Sort, Inverted Index  algorithms.</a:t>
            </a:r>
            <a:endParaRPr lang="en-US"/>
          </a:p>
          <a:p>
            <a:pPr algn="just"/>
            <a:endParaRPr lang="en-IN"/>
          </a:p>
          <a:p>
            <a:pPr algn="just"/>
            <a:r>
              <a:rPr lang="en-US" sz="2000">
                <a:latin typeface="Times New Roman"/>
                <a:cs typeface="Times New Roman"/>
              </a:rPr>
              <a:t>Search engine can crawl the webpages and retrieve them.  As a next step it converts html files to text files and scans the word.</a:t>
            </a:r>
          </a:p>
          <a:p>
            <a:pPr algn="just"/>
            <a:endParaRPr lang="en-IN"/>
          </a:p>
          <a:p>
            <a:pPr algn="just"/>
            <a:r>
              <a:rPr lang="en-US" sz="2000">
                <a:latin typeface="Times New Roman"/>
                <a:cs typeface="Times New Roman"/>
              </a:rPr>
              <a:t>During scanning, If the word is not found, the web search engine suggest words related to the searched string using edit distance.</a:t>
            </a:r>
          </a:p>
          <a:p>
            <a:pPr algn="just"/>
            <a:endParaRPr lang="en-US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Search results are sorted and displayed in an Applet Window to the user.</a:t>
            </a:r>
          </a:p>
        </p:txBody>
      </p:sp>
    </p:spTree>
    <p:extLst>
      <p:ext uri="{BB962C8B-B14F-4D97-AF65-F5344CB8AC3E}">
        <p14:creationId xmlns:p14="http://schemas.microsoft.com/office/powerpoint/2010/main" val="298520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1D73-9BDE-4F30-A392-94CDD324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ROLE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5D622-BB21-43D9-B1D5-9A6126D5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345805"/>
            <a:ext cx="9855105" cy="3122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 developed a ranking mechanism for web search engine that sorts the webpages in decreasing order of frequency of single word present in search query.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 also developed the same mechanism for multiple words in single search query which prioritized output 4 that had maximum occurrences of both word in single file.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 did this with the help of Hash-map &amp; document-term matrix.  A document-term matrix is a matrix that describes the frequency of terms that occur in a collection of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7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640CA-067A-472E-96BE-1C535B53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WEB SEARCH ENGINE?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DBF236-7A62-4EC4-B3AC-468FC3BE9549}"/>
              </a:ext>
            </a:extLst>
          </p:cNvPr>
          <p:cNvSpPr txBox="1"/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The most productive way to conduct a search on the internet is through a search engine.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A web search engine is a software system designed to search for information on the World Wide Web. The search results are generally presented in a line of results often referred to as search engine results pages (SEROs). 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The information may be a mix of web pages, images, and other types of files. Some search engines also mine data available in databases or open directories.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1D73-9BDE-4F30-A392-94CDD324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AC11D-EC96-41CA-AFB6-F48ED17B9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SEarch engine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5D622-BB21-43D9-B1D5-9A6126D51F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 Crawler based search engine - All crawler based search engines use a crawler or bot or spider for crawling and indexing the new content to the search database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 Human powered directories – Depends on human based activities for listings.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/>
              <a:t>Hybrid search engine– Using both crawler based and manual indexing for listings the sites in search results.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D7427-8360-418F-99B9-D717EFB84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Search intents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6B4C2-FEC5-44BE-92FE-1E1AAA2309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Informational</a:t>
            </a:r>
          </a:p>
          <a:p>
            <a:r>
              <a:rPr lang="en-US"/>
              <a:t>Navigational</a:t>
            </a:r>
          </a:p>
          <a:p>
            <a:r>
              <a:rPr lang="en-US"/>
              <a:t>Transactional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55CD2-5B3C-4013-9949-85C6B46BAE70}"/>
              </a:ext>
            </a:extLst>
          </p:cNvPr>
          <p:cNvSpPr txBox="1"/>
          <p:nvPr/>
        </p:nvSpPr>
        <p:spPr>
          <a:xfrm>
            <a:off x="1515979" y="2017295"/>
            <a:ext cx="10473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8" name="Picture 8" descr="Diagram, company name&#10;&#10;Description automatically generated">
            <a:extLst>
              <a:ext uri="{FF2B5EF4-FFF2-40B4-BE49-F238E27FC236}">
                <a16:creationId xmlns:a16="http://schemas.microsoft.com/office/drawing/2014/main" id="{F7C22423-78E4-4E91-9631-7224941E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926" y="95520"/>
            <a:ext cx="3695700" cy="21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1D73-9BDE-4F30-A392-94CDD324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Difficulties of building a </a:t>
            </a:r>
            <a:br>
              <a:rPr lang="en-US"/>
            </a:br>
            <a:r>
              <a:rPr lang="en-US"/>
              <a:t>search engine</a:t>
            </a: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5D622-BB21-43D9-B1D5-9A6126D5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345805"/>
            <a:ext cx="9855105" cy="31229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Build by Companies and hide the technical detail 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Distributed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High percentage of volatile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Large volume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Unstructured and redundant data 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Quality of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Heterogeneous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Dynamic data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How to specify a query from the user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How to interpret the answer provided by the system</a:t>
            </a: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8" name="Picture 8" descr="Diagram, company name&#10;&#10;Description automatically generated">
            <a:extLst>
              <a:ext uri="{FF2B5EF4-FFF2-40B4-BE49-F238E27FC236}">
                <a16:creationId xmlns:a16="http://schemas.microsoft.com/office/drawing/2014/main" id="{F7C22423-78E4-4E91-9631-7224941E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926" y="95520"/>
            <a:ext cx="3695700" cy="21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FA8C3E-30DD-4C23-8931-56E8D67ED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35500"/>
              </p:ext>
            </p:extLst>
          </p:nvPr>
        </p:nvGraphicFramePr>
        <p:xfrm>
          <a:off x="540185" y="302849"/>
          <a:ext cx="5631248" cy="4459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134">
                  <a:extLst>
                    <a:ext uri="{9D8B030D-6E8A-4147-A177-3AD203B41FA5}">
                      <a16:colId xmlns:a16="http://schemas.microsoft.com/office/drawing/2014/main" val="4152128727"/>
                    </a:ext>
                  </a:extLst>
                </a:gridCol>
                <a:gridCol w="1773381">
                  <a:extLst>
                    <a:ext uri="{9D8B030D-6E8A-4147-A177-3AD203B41FA5}">
                      <a16:colId xmlns:a16="http://schemas.microsoft.com/office/drawing/2014/main" val="979889451"/>
                    </a:ext>
                  </a:extLst>
                </a:gridCol>
                <a:gridCol w="2545733">
                  <a:extLst>
                    <a:ext uri="{9D8B030D-6E8A-4147-A177-3AD203B41FA5}">
                      <a16:colId xmlns:a16="http://schemas.microsoft.com/office/drawing/2014/main" val="2640546988"/>
                    </a:ext>
                  </a:extLst>
                </a:gridCol>
              </a:tblGrid>
              <a:tr h="52702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Search Engine</a:t>
                      </a:r>
                      <a:endParaRPr lang="en-US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Global Market Share</a:t>
                      </a:r>
                      <a:endParaRPr lang="en-US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Key Points</a:t>
                      </a:r>
                      <a:endParaRPr lang="en-US" sz="11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0460180"/>
                  </a:ext>
                </a:extLst>
              </a:tr>
              <a:tr h="26351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92.80%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THE BIG BULL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6379572"/>
                  </a:ext>
                </a:extLst>
              </a:tr>
              <a:tr h="46621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8.04%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Owned By Microsoft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6653216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Baidu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7.34%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Used in China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6937579"/>
                  </a:ext>
                </a:extLst>
              </a:tr>
              <a:tr h="52702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Yahoo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3.34%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Powered by Microsoft, get similar results to Bing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239281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Yandex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1.53%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Used in Russia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8494585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Ask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0.72%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Child of Google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3913336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Duck Duck Go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0.39%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Privacy simplied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9101237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Naver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0.13%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South Korea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8538351"/>
                  </a:ext>
                </a:extLst>
              </a:tr>
              <a:tr h="44594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Seznam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</a:rPr>
                        <a:t>0.03%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Czech Republic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7259604"/>
                  </a:ext>
                </a:extLst>
              </a:tr>
            </a:tbl>
          </a:graphicData>
        </a:graphic>
      </p:graphicFrame>
      <p:pic>
        <p:nvPicPr>
          <p:cNvPr id="10" name="Picture 8" descr="Chart&#10;&#10;Description automatically generated">
            <a:extLst>
              <a:ext uri="{FF2B5EF4-FFF2-40B4-BE49-F238E27FC236}">
                <a16:creationId xmlns:a16="http://schemas.microsoft.com/office/drawing/2014/main" id="{37231BC6-330A-44DD-9798-43608DF1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22" y="179579"/>
            <a:ext cx="4886308" cy="2931784"/>
          </a:xfrm>
          <a:prstGeom prst="rect">
            <a:avLst/>
          </a:prstGeom>
        </p:spPr>
      </p:pic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695E7993-F3BE-4C6E-B816-966BA7F4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79" y="3178282"/>
            <a:ext cx="4601226" cy="29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5293-83F9-4D25-82DB-2B757FF0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C6DFA-4D60-485F-929D-4D9C50894C41}"/>
              </a:ext>
            </a:extLst>
          </p:cNvPr>
          <p:cNvSpPr txBox="1"/>
          <p:nvPr/>
        </p:nvSpPr>
        <p:spPr>
          <a:xfrm>
            <a:off x="1365584" y="2087479"/>
            <a:ext cx="88993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Our main objective is to obtain relevant web page URLS for every user search.</a:t>
            </a:r>
            <a:endParaRPr lang="en-US">
              <a:latin typeface="Gill Sans MT" panose="020B0502020104020203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latin typeface="Times New Roman"/>
                <a:cs typeface="Times New Roman"/>
              </a:rPr>
              <a:t>We have taken &gt;1000 URL's from websites like </a:t>
            </a:r>
            <a:r>
              <a:rPr lang="en-US" sz="2400" err="1">
                <a:latin typeface="Times New Roman"/>
                <a:cs typeface="Times New Roman"/>
              </a:rPr>
              <a:t>GeeksforGeeks</a:t>
            </a:r>
            <a:r>
              <a:rPr lang="en-US" sz="2400">
                <a:latin typeface="Times New Roman"/>
                <a:cs typeface="Times New Roman"/>
              </a:rPr>
              <a:t> and </a:t>
            </a:r>
            <a:r>
              <a:rPr lang="en-US" sz="2400" err="1">
                <a:latin typeface="Times New Roman"/>
                <a:cs typeface="Times New Roman"/>
              </a:rPr>
              <a:t>Tutorialspoint</a:t>
            </a:r>
            <a:r>
              <a:rPr lang="en-US" sz="2400">
                <a:latin typeface="Times New Roman"/>
                <a:cs typeface="Times New Roman"/>
              </a:rPr>
              <a:t> as specifics for the built search engine.</a:t>
            </a:r>
          </a:p>
        </p:txBody>
      </p:sp>
    </p:spTree>
    <p:extLst>
      <p:ext uri="{BB962C8B-B14F-4D97-AF65-F5344CB8AC3E}">
        <p14:creationId xmlns:p14="http://schemas.microsoft.com/office/powerpoint/2010/main" val="280093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9723-3F13-4AE5-97F3-2E1A1DDE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USED</a:t>
            </a:r>
          </a:p>
        </p:txBody>
      </p:sp>
      <p:pic>
        <p:nvPicPr>
          <p:cNvPr id="3" name="Graphic 3" descr="Route (Two Pins With A Path) with solid fill">
            <a:extLst>
              <a:ext uri="{FF2B5EF4-FFF2-40B4-BE49-F238E27FC236}">
                <a16:creationId xmlns:a16="http://schemas.microsoft.com/office/drawing/2014/main" id="{D7850CFF-46E3-44D7-B903-CFDC9040A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798" y="2040177"/>
            <a:ext cx="603585" cy="603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A0F75-CDD7-4D88-BD0F-8A54AAA5BB0D}"/>
              </a:ext>
            </a:extLst>
          </p:cNvPr>
          <p:cNvSpPr txBox="1"/>
          <p:nvPr/>
        </p:nvSpPr>
        <p:spPr>
          <a:xfrm>
            <a:off x="1987215" y="19972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Edit Distance – Dynamic Programming</a:t>
            </a:r>
          </a:p>
        </p:txBody>
      </p:sp>
      <p:pic>
        <p:nvPicPr>
          <p:cNvPr id="5" name="Graphic 3" descr="Magnifying glass with solid fill">
            <a:extLst>
              <a:ext uri="{FF2B5EF4-FFF2-40B4-BE49-F238E27FC236}">
                <a16:creationId xmlns:a16="http://schemas.microsoft.com/office/drawing/2014/main" id="{AA95BA33-2EBB-4ABE-9D3D-645AB47CD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4994" y="2041825"/>
            <a:ext cx="520078" cy="530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2874-53D6-454A-87F2-6AD9C1EDF4C3}"/>
              </a:ext>
            </a:extLst>
          </p:cNvPr>
          <p:cNvSpPr txBox="1"/>
          <p:nvPr/>
        </p:nvSpPr>
        <p:spPr>
          <a:xfrm>
            <a:off x="5417212" y="2111240"/>
            <a:ext cx="1018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Jsoup</a:t>
            </a:r>
          </a:p>
        </p:txBody>
      </p:sp>
      <p:pic>
        <p:nvPicPr>
          <p:cNvPr id="10" name="Graphic 3" descr="Deciduous tree with solid fill">
            <a:extLst>
              <a:ext uri="{FF2B5EF4-FFF2-40B4-BE49-F238E27FC236}">
                <a16:creationId xmlns:a16="http://schemas.microsoft.com/office/drawing/2014/main" id="{D6D1E7CB-36B7-4A62-8ECD-810060905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8756" y="2047875"/>
            <a:ext cx="603585" cy="60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F716BC-A425-4EC1-A445-1EF6A0EAF860}"/>
              </a:ext>
            </a:extLst>
          </p:cNvPr>
          <p:cNvSpPr txBox="1"/>
          <p:nvPr/>
        </p:nvSpPr>
        <p:spPr>
          <a:xfrm>
            <a:off x="8715677" y="2161784"/>
            <a:ext cx="1876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Splay Trees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C42B5-3DEF-4737-9D2A-F3FAEADDE608}"/>
              </a:ext>
            </a:extLst>
          </p:cNvPr>
          <p:cNvSpPr txBox="1"/>
          <p:nvPr/>
        </p:nvSpPr>
        <p:spPr>
          <a:xfrm>
            <a:off x="5413167" y="3172740"/>
            <a:ext cx="1499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Hash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55F2C-96CF-47DE-8142-5DDD58E7CA52}"/>
              </a:ext>
            </a:extLst>
          </p:cNvPr>
          <p:cNvSpPr txBox="1"/>
          <p:nvPr/>
        </p:nvSpPr>
        <p:spPr>
          <a:xfrm>
            <a:off x="1866969" y="32463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Document-term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43D54-A41B-40E3-AB74-B816A7631D8E}"/>
              </a:ext>
            </a:extLst>
          </p:cNvPr>
          <p:cNvSpPr txBox="1"/>
          <p:nvPr/>
        </p:nvSpPr>
        <p:spPr>
          <a:xfrm>
            <a:off x="8703735" y="3118041"/>
            <a:ext cx="2038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Merge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5F37D-8C62-439D-8F45-7D46B54DB473}"/>
              </a:ext>
            </a:extLst>
          </p:cNvPr>
          <p:cNvSpPr txBox="1"/>
          <p:nvPr/>
        </p:nvSpPr>
        <p:spPr>
          <a:xfrm>
            <a:off x="1984331" y="4263189"/>
            <a:ext cx="98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AWT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7B54A-EA59-4AA7-BB86-692D2D3A7D9C}"/>
              </a:ext>
            </a:extLst>
          </p:cNvPr>
          <p:cNvSpPr txBox="1"/>
          <p:nvPr/>
        </p:nvSpPr>
        <p:spPr>
          <a:xfrm>
            <a:off x="5335764" y="4255456"/>
            <a:ext cx="2141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Regular expression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131BB-769E-49D3-BDF3-3AD29B26DAD0}"/>
              </a:ext>
            </a:extLst>
          </p:cNvPr>
          <p:cNvSpPr txBox="1"/>
          <p:nvPr/>
        </p:nvSpPr>
        <p:spPr>
          <a:xfrm>
            <a:off x="8514347" y="40726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Graphic 22" descr="Arrow Down with solid fill">
            <a:extLst>
              <a:ext uri="{FF2B5EF4-FFF2-40B4-BE49-F238E27FC236}">
                <a16:creationId xmlns:a16="http://schemas.microsoft.com/office/drawing/2014/main" id="{ED91351E-C4BB-42B7-83E0-F0B2C6745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9891" y="3031957"/>
            <a:ext cx="563479" cy="523375"/>
          </a:xfrm>
          <a:prstGeom prst="rect">
            <a:avLst/>
          </a:prstGeom>
        </p:spPr>
      </p:pic>
      <p:pic>
        <p:nvPicPr>
          <p:cNvPr id="23" name="Graphic 23" descr="Branching diagram with solid fill">
            <a:extLst>
              <a:ext uri="{FF2B5EF4-FFF2-40B4-BE49-F238E27FC236}">
                <a16:creationId xmlns:a16="http://schemas.microsoft.com/office/drawing/2014/main" id="{10C232F8-411C-4367-86AF-B405A57F8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8939" y="3095679"/>
            <a:ext cx="523374" cy="523374"/>
          </a:xfrm>
          <a:prstGeom prst="rect">
            <a:avLst/>
          </a:prstGeom>
        </p:spPr>
      </p:pic>
      <p:pic>
        <p:nvPicPr>
          <p:cNvPr id="24" name="Graphic 24" descr="Clipboard with solid fill">
            <a:extLst>
              <a:ext uri="{FF2B5EF4-FFF2-40B4-BE49-F238E27FC236}">
                <a16:creationId xmlns:a16="http://schemas.microsoft.com/office/drawing/2014/main" id="{425893EE-5713-412A-BA5B-529EF1C438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9694" y="3128788"/>
            <a:ext cx="642042" cy="611552"/>
          </a:xfrm>
          <a:prstGeom prst="rect">
            <a:avLst/>
          </a:prstGeom>
        </p:spPr>
      </p:pic>
      <p:pic>
        <p:nvPicPr>
          <p:cNvPr id="27" name="Graphic 27" descr="Browser window with solid fill">
            <a:extLst>
              <a:ext uri="{FF2B5EF4-FFF2-40B4-BE49-F238E27FC236}">
                <a16:creationId xmlns:a16="http://schemas.microsoft.com/office/drawing/2014/main" id="{5AFA3EB9-C9A6-403B-AA40-A09BAF7694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798" y="4149822"/>
            <a:ext cx="638334" cy="659211"/>
          </a:xfrm>
          <a:prstGeom prst="rect">
            <a:avLst/>
          </a:prstGeom>
        </p:spPr>
      </p:pic>
      <p:pic>
        <p:nvPicPr>
          <p:cNvPr id="28" name="Graphic 28" descr="Badge Question Mark outline">
            <a:extLst>
              <a:ext uri="{FF2B5EF4-FFF2-40B4-BE49-F238E27FC236}">
                <a16:creationId xmlns:a16="http://schemas.microsoft.com/office/drawing/2014/main" id="{37635ACF-2C1F-4AC3-B3CF-7E74FC2433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79168" y="4151651"/>
            <a:ext cx="600289" cy="590674"/>
          </a:xfrm>
          <a:prstGeom prst="rect">
            <a:avLst/>
          </a:prstGeom>
        </p:spPr>
      </p:pic>
      <p:pic>
        <p:nvPicPr>
          <p:cNvPr id="20" name="Graphic 28" descr="CheckList with solid fill">
            <a:extLst>
              <a:ext uri="{FF2B5EF4-FFF2-40B4-BE49-F238E27FC236}">
                <a16:creationId xmlns:a16="http://schemas.microsoft.com/office/drawing/2014/main" id="{AF51D7A6-2394-40FC-83E3-38993A6563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48058" y="4149822"/>
            <a:ext cx="569797" cy="5384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E0F483-48E0-44A5-A133-412D0DFA61E5}"/>
              </a:ext>
            </a:extLst>
          </p:cNvPr>
          <p:cNvSpPr txBox="1"/>
          <p:nvPr/>
        </p:nvSpPr>
        <p:spPr>
          <a:xfrm>
            <a:off x="8709210" y="4267721"/>
            <a:ext cx="2141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Inverted index</a:t>
            </a:r>
          </a:p>
        </p:txBody>
      </p:sp>
    </p:spTree>
    <p:extLst>
      <p:ext uri="{BB962C8B-B14F-4D97-AF65-F5344CB8AC3E}">
        <p14:creationId xmlns:p14="http://schemas.microsoft.com/office/powerpoint/2010/main" val="12024018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9</TotalTime>
  <Words>1095</Words>
  <Application>Microsoft Office PowerPoint</Application>
  <PresentationFormat>Widescreen</PresentationFormat>
  <Paragraphs>168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Arial,Sans-Serif</vt:lpstr>
      <vt:lpstr>Calibri</vt:lpstr>
      <vt:lpstr>Gill Sans MT</vt:lpstr>
      <vt:lpstr>Times New Roman</vt:lpstr>
      <vt:lpstr>Gallery</vt:lpstr>
      <vt:lpstr>WEB SEARCH ENGINE  GROUP 1</vt:lpstr>
      <vt:lpstr>PLEDGE</vt:lpstr>
      <vt:lpstr>MY ROLE</vt:lpstr>
      <vt:lpstr>What is WEB SEARCH ENGINE?</vt:lpstr>
      <vt:lpstr>BACKGROUND STUDY</vt:lpstr>
      <vt:lpstr>Difficulties of building a  search engine </vt:lpstr>
      <vt:lpstr>PowerPoint Presentation</vt:lpstr>
      <vt:lpstr>PROBLEM STATEMENT</vt:lpstr>
      <vt:lpstr>CONCEPTS USED</vt:lpstr>
      <vt:lpstr>Tools Used</vt:lpstr>
      <vt:lpstr>BLOCK DIAGRAM</vt:lpstr>
      <vt:lpstr>FEATURES:</vt:lpstr>
      <vt:lpstr>IMPLEMENTATION - Crawling</vt:lpstr>
      <vt:lpstr>CRAWLING OUTPUT :</vt:lpstr>
      <vt:lpstr>Html TO tEXT CONVERSION</vt:lpstr>
      <vt:lpstr>TEXT PROCESSING</vt:lpstr>
      <vt:lpstr>SUGGESTIONS</vt:lpstr>
      <vt:lpstr>INVERTED INDEX</vt:lpstr>
      <vt:lpstr>RANKING</vt:lpstr>
      <vt:lpstr>FINAL OUTPUT</vt:lpstr>
      <vt:lpstr>FUTURE SCOPE:</vt:lpstr>
      <vt:lpstr>REFERENCES:</vt:lpstr>
      <vt:lpstr>CONTRIBUTION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Neel Patel</cp:lastModifiedBy>
  <cp:revision>17</cp:revision>
  <dcterms:created xsi:type="dcterms:W3CDTF">2021-04-03T17:49:11Z</dcterms:created>
  <dcterms:modified xsi:type="dcterms:W3CDTF">2021-04-05T15:18:40Z</dcterms:modified>
</cp:coreProperties>
</file>